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61" r:id="rId3"/>
    <p:sldId id="366" r:id="rId4"/>
    <p:sldId id="367" r:id="rId5"/>
    <p:sldId id="368" r:id="rId6"/>
    <p:sldId id="364" r:id="rId7"/>
    <p:sldId id="363" r:id="rId8"/>
    <p:sldId id="370" r:id="rId9"/>
    <p:sldId id="371" r:id="rId10"/>
    <p:sldId id="372" r:id="rId11"/>
    <p:sldId id="375" r:id="rId12"/>
    <p:sldId id="376" r:id="rId13"/>
    <p:sldId id="377" r:id="rId14"/>
    <p:sldId id="378" r:id="rId15"/>
    <p:sldId id="379" r:id="rId16"/>
    <p:sldId id="373" r:id="rId17"/>
    <p:sldId id="380" r:id="rId18"/>
    <p:sldId id="381" r:id="rId19"/>
    <p:sldId id="383" r:id="rId20"/>
    <p:sldId id="385" r:id="rId21"/>
    <p:sldId id="387" r:id="rId22"/>
    <p:sldId id="384" r:id="rId23"/>
    <p:sldId id="431" r:id="rId24"/>
    <p:sldId id="362" r:id="rId25"/>
    <p:sldId id="434" r:id="rId26"/>
    <p:sldId id="435" r:id="rId27"/>
    <p:sldId id="436" r:id="rId28"/>
    <p:sldId id="457" r:id="rId29"/>
    <p:sldId id="458" r:id="rId30"/>
    <p:sldId id="459" r:id="rId31"/>
    <p:sldId id="460" r:id="rId32"/>
    <p:sldId id="463" r:id="rId33"/>
    <p:sldId id="462" r:id="rId34"/>
    <p:sldId id="461" r:id="rId35"/>
    <p:sldId id="440" r:id="rId36"/>
    <p:sldId id="464" r:id="rId37"/>
    <p:sldId id="441" r:id="rId38"/>
    <p:sldId id="442" r:id="rId39"/>
    <p:sldId id="465" r:id="rId40"/>
    <p:sldId id="466" r:id="rId41"/>
    <p:sldId id="443" r:id="rId42"/>
    <p:sldId id="444" r:id="rId43"/>
    <p:sldId id="390" r:id="rId44"/>
    <p:sldId id="395" r:id="rId45"/>
    <p:sldId id="388" r:id="rId46"/>
    <p:sldId id="453" r:id="rId47"/>
    <p:sldId id="454" r:id="rId48"/>
    <p:sldId id="455" r:id="rId49"/>
    <p:sldId id="452" r:id="rId50"/>
    <p:sldId id="389" r:id="rId51"/>
    <p:sldId id="445" r:id="rId52"/>
    <p:sldId id="446" r:id="rId53"/>
    <p:sldId id="447" r:id="rId54"/>
    <p:sldId id="448" r:id="rId55"/>
    <p:sldId id="449" r:id="rId56"/>
    <p:sldId id="450" r:id="rId57"/>
    <p:sldId id="451" r:id="rId58"/>
    <p:sldId id="456" r:id="rId59"/>
    <p:sldId id="401" r:id="rId60"/>
    <p:sldId id="402" r:id="rId61"/>
    <p:sldId id="403" r:id="rId62"/>
    <p:sldId id="406" r:id="rId63"/>
    <p:sldId id="408" r:id="rId64"/>
    <p:sldId id="407" r:id="rId65"/>
    <p:sldId id="409" r:id="rId66"/>
    <p:sldId id="410" r:id="rId67"/>
    <p:sldId id="411" r:id="rId68"/>
    <p:sldId id="424" r:id="rId69"/>
    <p:sldId id="425" r:id="rId70"/>
    <p:sldId id="413" r:id="rId71"/>
    <p:sldId id="414" r:id="rId72"/>
    <p:sldId id="412" r:id="rId73"/>
    <p:sldId id="415" r:id="rId74"/>
    <p:sldId id="426" r:id="rId75"/>
    <p:sldId id="427" r:id="rId76"/>
    <p:sldId id="428" r:id="rId77"/>
    <p:sldId id="416" r:id="rId78"/>
    <p:sldId id="429" r:id="rId79"/>
    <p:sldId id="430" r:id="rId80"/>
    <p:sldId id="423" r:id="rId8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6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58183" y="666975"/>
            <a:ext cx="8649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88255" y="-53790"/>
            <a:ext cx="7543800" cy="76917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e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58183" y="666975"/>
            <a:ext cx="8649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88255" y="-53790"/>
            <a:ext cx="7543800" cy="76917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7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g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2pPr marL="658368" indent="-457200">
              <a:buSzPct val="60000"/>
              <a:buFont typeface="DejaVu Sans" panose="020B0603030804020204" pitchFamily="34" charset="0"/>
              <a:buChar char="▶"/>
              <a:defRPr sz="2800"/>
            </a:lvl2pPr>
            <a:lvl3pPr marL="566928" indent="-182880">
              <a:buFont typeface="Calibri" panose="020F0502020204030204" pitchFamily="34" charset="0"/>
              <a:buChar char="─"/>
              <a:defRPr sz="2400"/>
            </a:lvl3pPr>
            <a:lvl4pPr marL="749808" indent="-182880">
              <a:buFont typeface="Calibri" panose="020F0502020204030204" pitchFamily="34" charset="0"/>
              <a:buChar char="─"/>
              <a:defRPr sz="2400"/>
            </a:lvl4pPr>
            <a:lvl5pPr marL="1092708" indent="-342900">
              <a:buSzPct val="60000"/>
              <a:buFont typeface="Arial" panose="020B0604020202020204" pitchFamily="34" charset="0"/>
              <a:buChar char="•"/>
              <a:defRPr sz="2400"/>
            </a:lvl5pPr>
            <a:lvl6pPr marL="871400" indent="0">
              <a:buNone/>
              <a:defRPr sz="2000"/>
            </a:lvl6pPr>
            <a:lvl7pPr marL="1071400" indent="0">
              <a:buNone/>
              <a:defRPr/>
            </a:lvl7pPr>
          </a:lstStyle>
          <a:p>
            <a:pPr lvl="1"/>
            <a:r>
              <a:rPr lang="en-US" dirty="0" smtClean="0"/>
              <a:t>Edit Master text styles</a:t>
            </a:r>
          </a:p>
          <a:p>
            <a:pPr lvl="3"/>
            <a:r>
              <a:rPr lang="en-US" dirty="0" smtClean="0"/>
              <a:t>   Second level</a:t>
            </a:r>
          </a:p>
          <a:p>
            <a:pPr lvl="4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g_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12354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42238"/>
            <a:ext cx="7543800" cy="45268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4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gSh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12354"/>
          </a:xfrm>
        </p:spPr>
        <p:txBody>
          <a:bodyPr>
            <a:normAutofit/>
          </a:bodyPr>
          <a:lstStyle>
            <a:lvl1pPr marL="0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224794"/>
            <a:ext cx="7543800" cy="4644300"/>
          </a:xfrm>
        </p:spPr>
        <p:txBody>
          <a:bodyPr/>
          <a:lstStyle>
            <a:lvl2pPr marL="384048" indent="-182880">
              <a:buSzPct val="60000"/>
              <a:buFont typeface="DejaVu Sans" panose="020B0603030804020204" pitchFamily="34" charset="0"/>
              <a:buChar char="▶"/>
              <a:defRPr/>
            </a:lvl2pPr>
            <a:lvl3pPr marL="566928" indent="-182880">
              <a:buFont typeface="Calibri" panose="020F0502020204030204" pitchFamily="34" charset="0"/>
              <a:buChar char="─"/>
              <a:defRPr sz="2400"/>
            </a:lvl3pPr>
            <a:lvl4pPr marL="749808" indent="-182880">
              <a:buSzPct val="60000"/>
              <a:buFont typeface="Calibri" panose="020F0502020204030204" pitchFamily="34" charset="0"/>
              <a:buChar char="•"/>
              <a:defRPr sz="2000"/>
            </a:lvl4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0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76979" y="1140311"/>
            <a:ext cx="1387660" cy="344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7989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20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7611"/>
            <a:ext cx="7543800" cy="476148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049947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81" r:id="rId4"/>
    <p:sldLayoutId id="2147483651" r:id="rId5"/>
    <p:sldLayoutId id="2147483652" r:id="rId6"/>
    <p:sldLayoutId id="2147483653" r:id="rId7"/>
    <p:sldLayoutId id="2147483654" r:id="rId8"/>
    <p:sldLayoutId id="2147483661" r:id="rId9"/>
    <p:sldLayoutId id="2147483655" r:id="rId10"/>
    <p:sldLayoutId id="2147483663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PLL’s and Phase Noise Modeling in Verilog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Greg </a:t>
            </a:r>
            <a:r>
              <a:rPr lang="en-US" dirty="0" err="1" smtClean="0"/>
              <a:t>Warwar</a:t>
            </a:r>
            <a:endParaRPr lang="en-US" dirty="0" smtClean="0"/>
          </a:p>
          <a:p>
            <a:r>
              <a:rPr lang="en-US" dirty="0" smtClean="0"/>
              <a:t>May 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822960"/>
            <a:ext cx="4571428" cy="274285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Oscillators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3123" y="4358850"/>
            <a:ext cx="708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Delay around ring one time is (6 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One period requires going around the ring twice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T = 12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frequency of the oscillator is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f = 1/T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 ring requires an odd number of inversions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2960"/>
            <a:ext cx="4571428" cy="2742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24500" y="3542957"/>
            <a:ext cx="249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Force an initial condition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822960"/>
            <a:ext cx="4571428" cy="27428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Oscillators – Open Switch 0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3123" y="4358850"/>
            <a:ext cx="708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Delay around ring one time is (6 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One period requires going around the ring twice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T = 12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frequency of the oscillator is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f = 1/T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 ring requires an odd number of inversions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2960"/>
            <a:ext cx="4571428" cy="2742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6340" y="3542957"/>
            <a:ext cx="3889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 Switch – signal starts propagating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1" y="822960"/>
            <a:ext cx="4571426" cy="27428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Oscillators – Open Switch 1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3123" y="4358850"/>
            <a:ext cx="708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Delay around ring one time is (6 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One period requires going around the ring twice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T = 12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frequency of the oscillator is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f = 1/T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 ring requires an odd number of inversions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2960"/>
            <a:ext cx="4571428" cy="2742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6340" y="3542957"/>
            <a:ext cx="3889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 Switch – signal starts propagating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1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1" y="822960"/>
            <a:ext cx="4571426" cy="27428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Oscillators – Open Switch 2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3123" y="4358850"/>
            <a:ext cx="708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Delay around ring one time is (6 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One period requires going around the ring twice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T = 12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frequency of the oscillator is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f = 1/T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 ring requires an odd number of inversions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2960"/>
            <a:ext cx="4571428" cy="2742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6340" y="3542957"/>
            <a:ext cx="3889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 Switch – signal starts propagating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1" y="822960"/>
            <a:ext cx="4571426" cy="27428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Oscillators – Open Switch 3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3123" y="4358850"/>
            <a:ext cx="708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Delay around ring one time is (6 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One period requires going around the ring twice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T = 12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frequency of the oscillator is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f = 1/T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 ring requires an odd number of inversions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2960"/>
            <a:ext cx="4571428" cy="2742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6340" y="3542957"/>
            <a:ext cx="3889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 Switch – signal starts propagating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1" y="822960"/>
            <a:ext cx="4571426" cy="27428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Oscillators – Open Switch 4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3123" y="4358850"/>
            <a:ext cx="708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Delay around ring one time is (6 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One period requires going around the ring twice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T = 12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frequency of the oscillator is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f = 1/T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 ring requires an odd number of inversions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2960"/>
            <a:ext cx="4571428" cy="2742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6340" y="3542957"/>
            <a:ext cx="3889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 Switch – signal starts propagating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Oscillators – How do we simulate in Verilog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3123" y="4358850"/>
            <a:ext cx="708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" y="667688"/>
            <a:ext cx="4571428" cy="2742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022564"/>
            <a:ext cx="4301528" cy="520136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793108" y="1311214"/>
            <a:ext cx="0" cy="4856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3" y="3295292"/>
            <a:ext cx="4616673" cy="291191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088260" y="3427796"/>
            <a:ext cx="698740" cy="4109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0618" y="1436861"/>
            <a:ext cx="482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50ps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Oscillators – How do we simulate in SPICE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" y="667688"/>
            <a:ext cx="4571426" cy="2742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127408"/>
            <a:ext cx="4301528" cy="49916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3172" y="1462028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8" y="3162650"/>
            <a:ext cx="4020426" cy="30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8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Oscillators – Key Properties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2960" y="1124389"/>
            <a:ext cx="7543800" cy="476148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 </a:t>
            </a:r>
            <a:r>
              <a:rPr lang="en-US" sz="2000" dirty="0" smtClean="0"/>
              <a:t>Frequency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Center frequency 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 err="1" smtClean="0"/>
              <a:t>f</a:t>
            </a:r>
            <a:r>
              <a:rPr lang="en-US" sz="1800" baseline="-25000" dirty="0" err="1" smtClean="0"/>
              <a:t>o</a:t>
            </a:r>
            <a:endParaRPr lang="en-US" sz="1800" baseline="-25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Frequency range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sym typeface="Wingdings" panose="05000000000000000000" pitchFamily="2" charset="2"/>
              </a:rPr>
              <a:t>f</a:t>
            </a:r>
            <a:r>
              <a:rPr lang="en-US" sz="1800" baseline="-25000" dirty="0" err="1" smtClean="0">
                <a:sym typeface="Wingdings" panose="05000000000000000000" pitchFamily="2" charset="2"/>
              </a:rPr>
              <a:t>max</a:t>
            </a:r>
            <a:r>
              <a:rPr lang="en-US" sz="1800" dirty="0" smtClean="0">
                <a:sym typeface="Wingdings" panose="05000000000000000000" pitchFamily="2" charset="2"/>
              </a:rPr>
              <a:t> – </a:t>
            </a:r>
            <a:r>
              <a:rPr lang="en-US" sz="1800" dirty="0" err="1" smtClean="0">
                <a:sym typeface="Wingdings" panose="05000000000000000000" pitchFamily="2" charset="2"/>
              </a:rPr>
              <a:t>f</a:t>
            </a:r>
            <a:r>
              <a:rPr lang="en-US" sz="1800" baseline="-25000" dirty="0" err="1" smtClean="0">
                <a:sym typeface="Wingdings" panose="05000000000000000000" pitchFamily="2" charset="2"/>
              </a:rPr>
              <a:t>min</a:t>
            </a:r>
            <a:endParaRPr lang="en-US" sz="1800" baseline="-25000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Frequency vs. </a:t>
            </a:r>
            <a:r>
              <a:rPr lang="en-US" sz="1800" dirty="0" err="1" smtClean="0">
                <a:sym typeface="Wingdings" panose="05000000000000000000" pitchFamily="2" charset="2"/>
              </a:rPr>
              <a:t>Control_Voltage</a:t>
            </a:r>
            <a:r>
              <a:rPr lang="en-US" sz="1800" dirty="0" smtClean="0">
                <a:sym typeface="Wingdings" panose="05000000000000000000" pitchFamily="2" charset="2"/>
              </a:rPr>
              <a:t>  </a:t>
            </a:r>
            <a:r>
              <a:rPr lang="en-US" sz="1800" dirty="0" err="1" smtClean="0">
                <a:sym typeface="Wingdings" panose="05000000000000000000" pitchFamily="2" charset="2"/>
              </a:rPr>
              <a:t>kv</a:t>
            </a:r>
            <a:r>
              <a:rPr lang="en-US" sz="1800" dirty="0" smtClean="0">
                <a:sym typeface="Wingdings" panose="05000000000000000000" pitchFamily="2" charset="2"/>
              </a:rPr>
              <a:t> [GHz/V]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  Phase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Phase is the delay of a clock relative to an ideal master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Phase is measured in [</a:t>
            </a:r>
            <a:r>
              <a:rPr lang="en-US" sz="1800" dirty="0" err="1" smtClean="0">
                <a:sym typeface="Wingdings" panose="05000000000000000000" pitchFamily="2" charset="2"/>
              </a:rPr>
              <a:t>ps</a:t>
            </a:r>
            <a:r>
              <a:rPr lang="en-US" sz="1800" dirty="0" smtClean="0">
                <a:sym typeface="Wingdings" panose="05000000000000000000" pitchFamily="2" charset="2"/>
              </a:rPr>
              <a:t>], [</a:t>
            </a:r>
            <a:r>
              <a:rPr lang="en-US" sz="1800" dirty="0" err="1" smtClean="0">
                <a:sym typeface="Wingdings" panose="05000000000000000000" pitchFamily="2" charset="2"/>
              </a:rPr>
              <a:t>deg</a:t>
            </a:r>
            <a:r>
              <a:rPr lang="en-US" sz="1800" dirty="0" smtClean="0">
                <a:sym typeface="Wingdings" panose="05000000000000000000" pitchFamily="2" charset="2"/>
              </a:rPr>
              <a:t>], [rad], [periods]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Phase is the integral of frequency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  Jitter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Jitter is variation of the phase with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Jitter is key performance metric of a precision clock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marL="201168" lvl="1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baseline="-25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baseline="-25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3027657"/>
            <a:ext cx="1257303" cy="541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94" y="3991036"/>
            <a:ext cx="1779274" cy="541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92" y="3363548"/>
            <a:ext cx="1459233" cy="8077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31" y="1699279"/>
            <a:ext cx="1047753" cy="8077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43" y="2879619"/>
            <a:ext cx="1047753" cy="807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55" y="5051099"/>
            <a:ext cx="1257303" cy="54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5" y="-53790"/>
            <a:ext cx="8485962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(Before Adding Jitter)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3123" y="4358850"/>
            <a:ext cx="708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" y="667688"/>
            <a:ext cx="4571428" cy="2742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022564"/>
            <a:ext cx="4301528" cy="520136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793108" y="1311214"/>
            <a:ext cx="0" cy="4856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3" y="3295292"/>
            <a:ext cx="4616673" cy="291191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088260" y="3427796"/>
            <a:ext cx="698740" cy="4109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0618" y="1436861"/>
            <a:ext cx="482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50ps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Outline</a:t>
            </a:r>
            <a:endParaRPr lang="en-US" b="1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Matrix based circuit solvers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Clocks and oscillators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Implementing an oscillator in Verilog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Implementing an oscillator in Verilog with jitter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Simulating oscillators in SPICE/</a:t>
            </a:r>
            <a:r>
              <a:rPr lang="en-US" dirty="0" err="1" smtClean="0"/>
              <a:t>Spectre</a:t>
            </a:r>
            <a:r>
              <a:rPr lang="en-US" dirty="0" smtClean="0"/>
              <a:t>/</a:t>
            </a:r>
            <a:r>
              <a:rPr lang="en-US" dirty="0" err="1" smtClean="0"/>
              <a:t>Eldo</a:t>
            </a:r>
            <a:endParaRPr lang="en-US" dirty="0" smtClean="0"/>
          </a:p>
          <a:p>
            <a:pPr lvl="2"/>
            <a:r>
              <a:rPr lang="en-US" dirty="0" smtClean="0"/>
              <a:t>Accuracy, Simulation Time, Verilog-A, Simulation tool differences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Phase Lock Loop </a:t>
            </a:r>
            <a:r>
              <a:rPr lang="en-US" dirty="0"/>
              <a:t>e</a:t>
            </a:r>
            <a:r>
              <a:rPr lang="en-US" dirty="0" smtClean="0"/>
              <a:t>xample in Verilog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Oscillators – Add Simple Jitter in Verilog – (t = 0)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3123" y="4358850"/>
            <a:ext cx="708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" y="667688"/>
            <a:ext cx="4571428" cy="2742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082731"/>
            <a:ext cx="4301528" cy="508103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793108" y="1311214"/>
            <a:ext cx="0" cy="4856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" y="3295292"/>
            <a:ext cx="4616672" cy="29119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10618" y="1436861"/>
            <a:ext cx="482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50ps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4" y="-53790"/>
            <a:ext cx="8360127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Add Simple Jitter in Verilog – (0 &lt; t &lt; 200n)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3123" y="4358850"/>
            <a:ext cx="708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" y="667688"/>
            <a:ext cx="4571428" cy="2742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082731"/>
            <a:ext cx="4301528" cy="508103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793108" y="1311214"/>
            <a:ext cx="0" cy="4856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" y="3295292"/>
            <a:ext cx="4616672" cy="29119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10618" y="1436861"/>
            <a:ext cx="482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50ps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9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Oscillators – Add Simple Jitter in Verilog – (t = 200n)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3123" y="4358850"/>
            <a:ext cx="708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" y="667688"/>
            <a:ext cx="4571428" cy="2742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082731"/>
            <a:ext cx="4301528" cy="508103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793108" y="1311214"/>
            <a:ext cx="0" cy="4856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" y="3295292"/>
            <a:ext cx="4616673" cy="2911913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088260" y="3427796"/>
            <a:ext cx="787454" cy="4109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0618" y="1436861"/>
            <a:ext cx="482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50ps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4" y="-53790"/>
            <a:ext cx="8360127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Add Simple Jitter in Verilog – (0 &lt; t &lt; 200n)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3123" y="4358850"/>
            <a:ext cx="708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731520"/>
            <a:ext cx="8778240" cy="553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Why not just use SPICE??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Isn’t it more accurate?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Can’t you just put some blocks in </a:t>
            </a:r>
            <a:r>
              <a:rPr lang="en-US" b="1" dirty="0" smtClean="0"/>
              <a:t>“Verilog-A” </a:t>
            </a:r>
            <a:r>
              <a:rPr lang="en-US" dirty="0" smtClean="0"/>
              <a:t>and go fast?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Why do we simulate PLL’s and Clocks??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Study initialization and other transient conditions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Study interfaces between asynchronous clock domains</a:t>
            </a:r>
          </a:p>
          <a:p>
            <a:pPr lvl="2"/>
            <a:r>
              <a:rPr lang="en-US" dirty="0" smtClean="0"/>
              <a:t>FIFO’s, clock phase alignment circuits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Study PLL’s in the time domain</a:t>
            </a:r>
          </a:p>
          <a:p>
            <a:pPr lvl="2"/>
            <a:r>
              <a:rPr lang="en-US" dirty="0" smtClean="0"/>
              <a:t>Instability, or “run-away” problems due to nonlinear elements</a:t>
            </a:r>
          </a:p>
          <a:p>
            <a:pPr lvl="2"/>
            <a:r>
              <a:rPr lang="en-US" dirty="0" smtClean="0"/>
              <a:t>Clock recovery circuits with nonlinear control loops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Verification of top level designs containing PLL’s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Study jitter generation and propagation</a:t>
            </a:r>
          </a:p>
        </p:txBody>
      </p:sp>
    </p:spTree>
    <p:extLst>
      <p:ext uri="{BB962C8B-B14F-4D97-AF65-F5344CB8AC3E}">
        <p14:creationId xmlns:p14="http://schemas.microsoft.com/office/powerpoint/2010/main" val="40573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r>
              <a:rPr lang="en-US" sz="3600" dirty="0" smtClean="0"/>
              <a:t>Am I an analog or digital guy / gal?</a:t>
            </a:r>
          </a:p>
        </p:txBody>
      </p:sp>
    </p:spTree>
    <p:extLst>
      <p:ext uri="{BB962C8B-B14F-4D97-AF65-F5344CB8AC3E}">
        <p14:creationId xmlns:p14="http://schemas.microsoft.com/office/powerpoint/2010/main" val="15186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  #1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 algn="ctr">
              <a:buNone/>
            </a:pPr>
            <a:endParaRPr lang="en-US" sz="3600" dirty="0"/>
          </a:p>
          <a:p>
            <a:pPr marL="201168" lvl="1" indent="0">
              <a:buNone/>
            </a:pPr>
            <a:endParaRPr lang="en-US" sz="3600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17" y="1550586"/>
            <a:ext cx="3346521" cy="148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  #1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 algn="ctr">
              <a:buNone/>
            </a:pPr>
            <a:endParaRPr lang="en-US" sz="3600" dirty="0"/>
          </a:p>
          <a:p>
            <a:pPr marL="201168" lvl="1" indent="0"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70C0"/>
                </a:solidFill>
              </a:rPr>
              <a:t>j		</a:t>
            </a: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	+1 point Analog</a:t>
            </a:r>
          </a:p>
          <a:p>
            <a:pPr marL="201168" lvl="1" indent="0">
              <a:buNone/>
            </a:pP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  <a:endParaRPr lang="en-US" sz="3600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17" y="1550586"/>
            <a:ext cx="3346521" cy="148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  #1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50627"/>
            <a:ext cx="7543800" cy="4526855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 algn="ctr">
              <a:buNone/>
            </a:pPr>
            <a:endParaRPr lang="en-US" sz="3600" dirty="0"/>
          </a:p>
          <a:p>
            <a:pPr marL="201168" lvl="1" indent="0"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70C0"/>
                </a:solidFill>
              </a:rPr>
              <a:t>j		</a:t>
            </a: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	+1 point Analog</a:t>
            </a:r>
          </a:p>
          <a:p>
            <a:pPr marL="201168" lvl="1" indent="0">
              <a:buNone/>
            </a:pP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  <a:r>
              <a:rPr lang="en-US" sz="36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i</a:t>
            </a: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		+1 point Digital</a:t>
            </a:r>
          </a:p>
          <a:p>
            <a:pPr marL="201168" lvl="1" indent="0">
              <a:buNone/>
            </a:pP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  <a:endParaRPr lang="en-US" sz="3600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17" y="1550586"/>
            <a:ext cx="3346521" cy="148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SPICE Circuit Analysis – 3 </a:t>
            </a:r>
            <a:r>
              <a:rPr lang="en-US" i="1" dirty="0" smtClean="0"/>
              <a:t>“nodes”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039771"/>
            <a:ext cx="8595360" cy="421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  #1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 algn="ctr">
              <a:buNone/>
            </a:pPr>
            <a:endParaRPr lang="en-US" sz="3600" dirty="0"/>
          </a:p>
          <a:p>
            <a:pPr marL="201168" lvl="1" indent="0"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70C0"/>
                </a:solidFill>
              </a:rPr>
              <a:t>j		</a:t>
            </a: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	+1 point Analog</a:t>
            </a:r>
          </a:p>
          <a:p>
            <a:pPr marL="201168" lvl="1" indent="0">
              <a:buNone/>
            </a:pP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  <a:r>
              <a:rPr lang="en-US" sz="36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i</a:t>
            </a: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		+1 point Digital</a:t>
            </a:r>
          </a:p>
          <a:p>
            <a:pPr marL="201168" lvl="1" indent="0">
              <a:buNone/>
            </a:pP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ERROR		+2 points Digital</a:t>
            </a:r>
          </a:p>
          <a:p>
            <a:pPr marL="201168" lvl="1" indent="0">
              <a:buNone/>
            </a:pPr>
            <a:r>
              <a:rPr lang="en-US" sz="3600" dirty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  <a:endParaRPr lang="en-US" sz="3600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17" y="1550586"/>
            <a:ext cx="3346521" cy="148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  #1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 algn="ctr">
              <a:buNone/>
            </a:pPr>
            <a:endParaRPr lang="en-US" sz="3600" dirty="0"/>
          </a:p>
          <a:p>
            <a:pPr marL="201168" lvl="1" indent="0"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70C0"/>
                </a:solidFill>
              </a:rPr>
              <a:t>j		</a:t>
            </a: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	+1 point Analog</a:t>
            </a:r>
          </a:p>
          <a:p>
            <a:pPr marL="201168" lvl="1" indent="0">
              <a:buNone/>
            </a:pP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  <a:r>
              <a:rPr lang="en-US" sz="36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i</a:t>
            </a: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		+1 point Digital</a:t>
            </a:r>
          </a:p>
          <a:p>
            <a:pPr marL="201168" lvl="1" indent="0">
              <a:buNone/>
            </a:pP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ERROR		+2 points Digital</a:t>
            </a:r>
          </a:p>
          <a:p>
            <a:pPr marL="201168" lvl="1" indent="0">
              <a:buNone/>
            </a:pPr>
            <a:r>
              <a:rPr lang="en-US" sz="3600" dirty="0">
                <a:solidFill>
                  <a:srgbClr val="0070C0"/>
                </a:solidFill>
                <a:sym typeface="Wingdings" panose="05000000000000000000" pitchFamily="2" charset="2"/>
              </a:rPr>
              <a:t>	90°</a:t>
            </a: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		+2 points Analog</a:t>
            </a:r>
            <a:endParaRPr lang="en-US" sz="3600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17" y="1550586"/>
            <a:ext cx="3346521" cy="148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  #2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 algn="ctr">
              <a:buNone/>
            </a:pPr>
            <a:endParaRPr lang="en-US" sz="3600" dirty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>
              <a:buNone/>
            </a:pPr>
            <a:r>
              <a:rPr lang="en-US" sz="3600" dirty="0" smtClean="0"/>
              <a:t>	</a:t>
            </a:r>
            <a:endParaRPr lang="en-US" sz="32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32" y="862566"/>
            <a:ext cx="5486198" cy="2743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1725" y="1753299"/>
            <a:ext cx="253787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What is the x-axis?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3779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  #2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 algn="ctr">
              <a:buNone/>
            </a:pPr>
            <a:endParaRPr lang="en-US" sz="3600" dirty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>
              <a:buNone/>
            </a:pPr>
            <a:r>
              <a:rPr lang="en-US" sz="3600" dirty="0" smtClean="0"/>
              <a:t>	</a:t>
            </a:r>
            <a:r>
              <a:rPr lang="en-US" sz="3200" dirty="0" smtClean="0">
                <a:solidFill>
                  <a:srgbClr val="0070C0"/>
                </a:solidFill>
              </a:rPr>
              <a:t>frequency	</a:t>
            </a: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	+1 point Analog</a:t>
            </a:r>
          </a:p>
          <a:p>
            <a:pPr marL="201168" lvl="1" indent="0">
              <a:buNone/>
            </a:pP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32" y="862566"/>
            <a:ext cx="5486198" cy="2743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1725" y="1753299"/>
            <a:ext cx="253787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What is the x-axis?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301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  #2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 algn="ctr">
              <a:buNone/>
            </a:pPr>
            <a:endParaRPr lang="en-US" sz="3600" dirty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>
              <a:buNone/>
            </a:pPr>
            <a:r>
              <a:rPr lang="en-US" sz="3600" dirty="0" smtClean="0"/>
              <a:t>	</a:t>
            </a:r>
            <a:r>
              <a:rPr lang="en-US" sz="3200" dirty="0" smtClean="0">
                <a:solidFill>
                  <a:srgbClr val="0070C0"/>
                </a:solidFill>
              </a:rPr>
              <a:t>frequency	</a:t>
            </a: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	+1 point Analog</a:t>
            </a:r>
          </a:p>
          <a:p>
            <a:pPr marL="201168" lvl="1" indent="0">
              <a:buNone/>
            </a:pP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time			+1 point Digital</a:t>
            </a:r>
          </a:p>
          <a:p>
            <a:pPr marL="201168" lvl="1" indent="0">
              <a:buNone/>
            </a:pP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32" y="862566"/>
            <a:ext cx="5486198" cy="2743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1725" y="1753299"/>
            <a:ext cx="253787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What is the x-axis?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9505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  #2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 algn="ctr">
              <a:buNone/>
            </a:pPr>
            <a:endParaRPr lang="en-US" sz="3600" dirty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>
              <a:buNone/>
            </a:pPr>
            <a:r>
              <a:rPr lang="en-US" sz="3600" dirty="0" smtClean="0"/>
              <a:t>	</a:t>
            </a:r>
            <a:r>
              <a:rPr lang="en-US" sz="3200" dirty="0" smtClean="0">
                <a:solidFill>
                  <a:srgbClr val="0070C0"/>
                </a:solidFill>
              </a:rPr>
              <a:t>frequency	</a:t>
            </a: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	+1 point Analog</a:t>
            </a:r>
          </a:p>
          <a:p>
            <a:pPr marL="201168" lvl="1" indent="0">
              <a:buNone/>
            </a:pP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time			+1 point Digital</a:t>
            </a:r>
          </a:p>
          <a:p>
            <a:pPr marL="201168" lvl="1" indent="0">
              <a:buNone/>
            </a:pP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cycle			+2 points Digital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32" y="862566"/>
            <a:ext cx="5486198" cy="2743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1725" y="1753299"/>
            <a:ext cx="253787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What is the x-axis?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2645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  #3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 algn="ctr">
              <a:buNone/>
            </a:pPr>
            <a:endParaRPr lang="en-US" sz="3600" dirty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>
              <a:buNone/>
            </a:pPr>
            <a:r>
              <a:rPr lang="en-US" sz="3600" dirty="0" smtClean="0"/>
              <a:t>	</a:t>
            </a:r>
            <a:endParaRPr lang="en-US" sz="32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32" y="862566"/>
            <a:ext cx="5486198" cy="2743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1725" y="1753299"/>
            <a:ext cx="353975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What is the units of y-axis?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9195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  #3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 algn="ctr">
              <a:buNone/>
            </a:pPr>
            <a:endParaRPr lang="en-US" sz="3600" dirty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>
              <a:buNone/>
            </a:pPr>
            <a:r>
              <a:rPr lang="en-US" sz="3600" dirty="0" smtClean="0"/>
              <a:t>	</a:t>
            </a:r>
            <a:r>
              <a:rPr lang="en-US" sz="3200" dirty="0" smtClean="0">
                <a:solidFill>
                  <a:srgbClr val="0070C0"/>
                </a:solidFill>
              </a:rPr>
              <a:t>dB		</a:t>
            </a: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	+1 point Analog</a:t>
            </a:r>
          </a:p>
          <a:p>
            <a:pPr marL="201168" lvl="1" indent="0">
              <a:buNone/>
            </a:pP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volts			+1 point Digital</a:t>
            </a:r>
          </a:p>
          <a:p>
            <a:pPr marL="201168" lvl="1" indent="0">
              <a:buNone/>
            </a:pP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			+2 points Digital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32" y="862566"/>
            <a:ext cx="5486198" cy="2743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1725" y="1753299"/>
            <a:ext cx="353975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What is the units of y-axis?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52732" y="4974672"/>
            <a:ext cx="1543574" cy="43088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Anything you can count</a:t>
            </a:r>
          </a:p>
          <a:p>
            <a:r>
              <a:rPr lang="en-US" sz="1100" dirty="0" smtClean="0"/>
              <a:t>Errors, hits, collisions, …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652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  #4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 algn="ctr">
              <a:buNone/>
            </a:pPr>
            <a:endParaRPr lang="en-US" sz="3600" dirty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>
              <a:buNone/>
            </a:pPr>
            <a:r>
              <a:rPr lang="en-US" sz="3600" dirty="0" smtClean="0"/>
              <a:t>	</a:t>
            </a:r>
            <a:endParaRPr lang="en-US" sz="32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5780" y="1977585"/>
            <a:ext cx="400340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What’s wrong with this code?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264543" y="1342238"/>
            <a:ext cx="1779654" cy="1938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If (x == 8.3) {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.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.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.</a:t>
            </a:r>
          </a:p>
          <a:p>
            <a:r>
              <a:rPr lang="en-US" sz="2400" b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663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  #4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 algn="ctr">
              <a:buNone/>
            </a:pPr>
            <a:endParaRPr lang="en-US" sz="3600" dirty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>
              <a:buNone/>
            </a:pPr>
            <a:r>
              <a:rPr lang="en-US" sz="3600" dirty="0" smtClean="0"/>
              <a:t>	</a:t>
            </a:r>
            <a:r>
              <a:rPr lang="en-US" sz="3200" dirty="0" smtClean="0">
                <a:solidFill>
                  <a:srgbClr val="0070C0"/>
                </a:solidFill>
              </a:rPr>
              <a:t>Nothing	</a:t>
            </a: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	+1 point Analog</a:t>
            </a:r>
          </a:p>
          <a:p>
            <a:pPr marL="201168" lvl="1" indent="0">
              <a:buNone/>
            </a:pPr>
            <a:endParaRPr lang="en-US" sz="32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201168" lvl="1" indent="0">
              <a:buNone/>
            </a:pP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	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5780" y="1977585"/>
            <a:ext cx="400340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What’s wrong with this code?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264543" y="1342238"/>
            <a:ext cx="1779654" cy="1938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If (x == 8.3) {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.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.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.</a:t>
            </a:r>
          </a:p>
          <a:p>
            <a:r>
              <a:rPr lang="en-US" sz="2400" b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550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SPICE – Another 3-</a:t>
            </a:r>
            <a:r>
              <a:rPr lang="en-US" i="1" dirty="0"/>
              <a:t>“node” Circuit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1" y="1039771"/>
            <a:ext cx="7977978" cy="421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Intermission - Find your inner self  #4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 algn="ctr">
              <a:buNone/>
            </a:pPr>
            <a:endParaRPr lang="en-US" sz="3600" dirty="0"/>
          </a:p>
          <a:p>
            <a:pPr marL="201168" lvl="1" indent="0" algn="ctr">
              <a:buNone/>
            </a:pPr>
            <a:endParaRPr lang="en-US" sz="3600" dirty="0" smtClean="0"/>
          </a:p>
          <a:p>
            <a:pPr marL="201168" lvl="1" indent="0">
              <a:buNone/>
            </a:pPr>
            <a:r>
              <a:rPr lang="en-US" sz="3600" dirty="0" smtClean="0"/>
              <a:t>	</a:t>
            </a:r>
            <a:r>
              <a:rPr lang="en-US" sz="3200" dirty="0" smtClean="0">
                <a:solidFill>
                  <a:srgbClr val="0070C0"/>
                </a:solidFill>
              </a:rPr>
              <a:t>Nothing	</a:t>
            </a: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	+1 point Analog</a:t>
            </a:r>
          </a:p>
          <a:p>
            <a:pPr marL="201168" lvl="1" indent="0">
              <a:buNone/>
            </a:pPr>
            <a:endParaRPr lang="en-US" sz="32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201168" lvl="1" indent="0">
              <a:buNone/>
            </a:pP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			+1 point Digital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5780" y="1977585"/>
            <a:ext cx="400340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What’s wrong with this code?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264543" y="1342238"/>
            <a:ext cx="1779654" cy="1938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If (x == 8.3) {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.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.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.</a:t>
            </a:r>
          </a:p>
          <a:p>
            <a:r>
              <a:rPr lang="en-US" sz="2400" b="1" dirty="0"/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9789" y="4865299"/>
            <a:ext cx="105291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Internal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Roundoff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Why not just use SPICE??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Isn’t it more accurate?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Can’t you just put some blocks in </a:t>
            </a:r>
            <a:r>
              <a:rPr lang="en-US" b="1" dirty="0" smtClean="0"/>
              <a:t>“Verilog-A” </a:t>
            </a:r>
            <a:r>
              <a:rPr lang="en-US" dirty="0" smtClean="0"/>
              <a:t>and go fast?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Why do we simulate PLL’s and Clocks??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Study initialization and other transient conditions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Study interfaces between asynchronous clock domains</a:t>
            </a:r>
          </a:p>
          <a:p>
            <a:pPr lvl="2"/>
            <a:r>
              <a:rPr lang="en-US" dirty="0" smtClean="0"/>
              <a:t>FIFO’s, clock phase alignment circuits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Study PLL’s in the time domain</a:t>
            </a:r>
          </a:p>
          <a:p>
            <a:pPr lvl="2"/>
            <a:r>
              <a:rPr lang="en-US" dirty="0" smtClean="0"/>
              <a:t>Instability, or “run-away” problems due to nonlinear elements</a:t>
            </a:r>
          </a:p>
          <a:p>
            <a:pPr lvl="2"/>
            <a:r>
              <a:rPr lang="en-US" dirty="0" smtClean="0"/>
              <a:t>Clock recovery circuits with nonlinear control loops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Verification of top level designs containing PLL’s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Study jitter generation and propagation</a:t>
            </a:r>
          </a:p>
        </p:txBody>
      </p:sp>
    </p:spTree>
    <p:extLst>
      <p:ext uri="{BB962C8B-B14F-4D97-AF65-F5344CB8AC3E}">
        <p14:creationId xmlns:p14="http://schemas.microsoft.com/office/powerpoint/2010/main" val="35663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about Verilog-A ????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188720"/>
            <a:ext cx="7763255" cy="4937760"/>
          </a:xfrm>
        </p:spPr>
      </p:pic>
      <p:sp>
        <p:nvSpPr>
          <p:cNvPr id="6" name="TextBox 5"/>
          <p:cNvSpPr txBox="1"/>
          <p:nvPr/>
        </p:nvSpPr>
        <p:spPr>
          <a:xfrm>
            <a:off x="4169328" y="1744910"/>
            <a:ext cx="4197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Looks like Verilog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Language supports triggered events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about Verilog-A ????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188720"/>
            <a:ext cx="7763255" cy="4937760"/>
          </a:xfrm>
        </p:spPr>
      </p:pic>
      <p:sp>
        <p:nvSpPr>
          <p:cNvPr id="6" name="TextBox 5"/>
          <p:cNvSpPr txBox="1"/>
          <p:nvPr/>
        </p:nvSpPr>
        <p:spPr>
          <a:xfrm>
            <a:off x="4169328" y="1744910"/>
            <a:ext cx="4197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Looks like Verilog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Language supports triggered events</a:t>
            </a: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Still has to be resolved down to a matrix!!!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Oscillators – Accuracy in </a:t>
            </a:r>
            <a:r>
              <a:rPr lang="en-US" sz="2800" b="1" dirty="0" smtClean="0"/>
              <a:t>SPICE / </a:t>
            </a:r>
            <a:r>
              <a:rPr lang="en-US" sz="2800" b="1" dirty="0" err="1" smtClean="0"/>
              <a:t>Spectre</a:t>
            </a:r>
            <a:r>
              <a:rPr lang="en-US" sz="2800" b="1" dirty="0" smtClean="0"/>
              <a:t> / </a:t>
            </a:r>
            <a:r>
              <a:rPr lang="en-US" sz="2800" b="1" dirty="0" err="1" smtClean="0"/>
              <a:t>Eldo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" y="667688"/>
            <a:ext cx="4571426" cy="27428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3172" y="1462028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8" y="3162650"/>
            <a:ext cx="4020426" cy="3098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5890" y="906011"/>
            <a:ext cx="4261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Benchmark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Run 11us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Measure total jitter for (1us &lt; t &lt; 10us)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Tolerance </a:t>
            </a:r>
            <a:r>
              <a:rPr lang="en-US" sz="1600" dirty="0" smtClean="0">
                <a:sym typeface="Wingdings" panose="05000000000000000000" pitchFamily="2" charset="2"/>
              </a:rPr>
              <a:t> [conservative, moderate, liberal]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23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5" y="-53790"/>
            <a:ext cx="8712464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Accuracy in </a:t>
            </a:r>
            <a:r>
              <a:rPr lang="en-US" sz="2800" b="1" dirty="0" err="1" smtClean="0"/>
              <a:t>Eldo</a:t>
            </a:r>
            <a:r>
              <a:rPr lang="en-US" sz="2800" dirty="0" smtClean="0"/>
              <a:t>  -  1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4571426" cy="27428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3172" y="1462028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1520"/>
            <a:ext cx="4571425" cy="2742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4571425" cy="2742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6160"/>
            <a:ext cx="4571425" cy="27428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1425" y="731520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1425" y="3474375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4398" y="3474375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67406" y="1779782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7.489851e+08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2.916330e-16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0-min 50-sec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5" y="-53790"/>
            <a:ext cx="8712464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Accuracy in </a:t>
            </a:r>
            <a:r>
              <a:rPr lang="en-US" sz="2800" b="1" dirty="0" err="1" smtClean="0"/>
              <a:t>Eldo</a:t>
            </a:r>
            <a:r>
              <a:rPr lang="en-US" sz="2800" dirty="0" smtClean="0"/>
              <a:t>  -  4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4571426" cy="27428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3172" y="1462028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1520"/>
            <a:ext cx="4571425" cy="2742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4571425" cy="2742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6160"/>
            <a:ext cx="4571425" cy="274285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1425" y="3474375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4398" y="731519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3098" y="4614421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7.301669e+08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9.534742e-17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2-min 25-sec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1138" y="731518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5" y="-53790"/>
            <a:ext cx="8712464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Accuracy in </a:t>
            </a:r>
            <a:r>
              <a:rPr lang="en-US" sz="2800" b="1" dirty="0" err="1" smtClean="0"/>
              <a:t>Eldo</a:t>
            </a:r>
            <a:r>
              <a:rPr lang="en-US" sz="2800" dirty="0" smtClean="0"/>
              <a:t>  -  7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4571426" cy="27428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3172" y="1462028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1520"/>
            <a:ext cx="4571425" cy="2742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4571425" cy="2742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6160"/>
            <a:ext cx="4571425" cy="274285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1138" y="3474373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65155" y="1779779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7.572305e+08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1.427320e-11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5-min 10-sec*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1138" y="731518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03098" y="4614421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7.316815e+08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9.628039e-11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5-min 10-sec*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5" y="-53790"/>
            <a:ext cx="8712464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Accuracy in </a:t>
            </a:r>
            <a:r>
              <a:rPr lang="en-US" sz="2800" b="1" dirty="0" err="1" smtClean="0"/>
              <a:t>Eldo</a:t>
            </a:r>
            <a:r>
              <a:rPr lang="en-US" sz="2800" dirty="0" smtClean="0"/>
              <a:t>  -  </a:t>
            </a:r>
            <a:r>
              <a:rPr lang="en-US" sz="2800" dirty="0"/>
              <a:t>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4571426" cy="27428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3172" y="1462028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1520"/>
            <a:ext cx="4571425" cy="2742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4571425" cy="2742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6160"/>
            <a:ext cx="4571425" cy="2742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65155" y="1779779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7.583032e+08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2.905199e-11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12-min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6</a:t>
            </a:r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098" y="4614421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7.369350e+08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1.422838e-10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12-min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6</a:t>
            </a:r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5098" y="4614421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7.681427e+08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1.590278e-10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12-min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6</a:t>
            </a:r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1585" y="1785366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7.591970e+08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2.556108e-11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12-min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6</a:t>
            </a:r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SPICE – Another 3-</a:t>
            </a:r>
            <a:r>
              <a:rPr lang="en-US" i="1" dirty="0" smtClean="0"/>
              <a:t>“node” Circuit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1" y="1039771"/>
            <a:ext cx="7977978" cy="4215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4045" y="1392572"/>
            <a:ext cx="5402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Tolerance settings determine size of “h”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Tolerance also determine accuracy of non-linear elements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5" y="-95735"/>
            <a:ext cx="8712464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Accuracy in </a:t>
            </a:r>
            <a:r>
              <a:rPr lang="en-US" sz="2800" b="1" dirty="0" err="1" smtClean="0"/>
              <a:t>Spectre</a:t>
            </a:r>
            <a:r>
              <a:rPr lang="en-US" sz="2800" dirty="0" smtClean="0"/>
              <a:t>  -  1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4571426" cy="27428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3172" y="1462028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1520"/>
            <a:ext cx="4571425" cy="2742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4571425" cy="2742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6160"/>
            <a:ext cx="4571425" cy="27428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1425" y="731520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1425" y="3474375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4398" y="3474375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67406" y="1779782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</a:t>
            </a:r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7.530338e+08</a:t>
            </a: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</a:t>
            </a:r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2.281258e-12</a:t>
            </a: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2-min 18-sec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5" y="-53790"/>
            <a:ext cx="8712464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Accuracy in </a:t>
            </a:r>
            <a:r>
              <a:rPr lang="en-US" sz="2800" b="1" dirty="0" err="1" smtClean="0"/>
              <a:t>Spectre</a:t>
            </a:r>
            <a:r>
              <a:rPr lang="en-US" sz="2800" dirty="0" smtClean="0"/>
              <a:t>  -  2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4571426" cy="27428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3172" y="1462028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1520"/>
            <a:ext cx="4571425" cy="2742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4571425" cy="2742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6160"/>
            <a:ext cx="4571425" cy="27428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747" y="854171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1425" y="3474375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4398" y="3474375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21585" y="1785366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</a:t>
            </a:r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7.538988e+08</a:t>
            </a: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</a:t>
            </a:r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1.401772e-12</a:t>
            </a: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2-min 18-sec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5" y="-53790"/>
            <a:ext cx="8712464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Accuracy in </a:t>
            </a:r>
            <a:r>
              <a:rPr lang="en-US" sz="2800" b="1" dirty="0" err="1" smtClean="0"/>
              <a:t>Spectre</a:t>
            </a:r>
            <a:r>
              <a:rPr lang="en-US" sz="2800" dirty="0" smtClean="0"/>
              <a:t>  -  </a:t>
            </a:r>
            <a:r>
              <a:rPr lang="en-US" sz="2800" dirty="0"/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4571426" cy="27428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3172" y="1462028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1520"/>
            <a:ext cx="4571425" cy="2742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4571425" cy="2742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6160"/>
            <a:ext cx="4571425" cy="274285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1425" y="3474375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4398" y="3474375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21585" y="1785366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7.540933e+08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1.108888e-11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4-min 23-sec*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7406" y="1779782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7.532945e+08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1.346296e-11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4-min 23-sec*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5" y="-53790"/>
            <a:ext cx="8712464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Accuracy in </a:t>
            </a:r>
            <a:r>
              <a:rPr lang="en-US" sz="2800" b="1" dirty="0" err="1" smtClean="0"/>
              <a:t>Spectre</a:t>
            </a:r>
            <a:r>
              <a:rPr lang="en-US" sz="2800" dirty="0" smtClean="0"/>
              <a:t>  -  4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4571426" cy="27428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3172" y="1462028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1520"/>
            <a:ext cx="4571425" cy="2742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4571425" cy="2742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6160"/>
            <a:ext cx="4571425" cy="274285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1425" y="3474375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4398" y="731519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3098" y="4614421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7.697708e+08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5.517425e-18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0-min 49-sec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1138" y="731518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5" y="-53790"/>
            <a:ext cx="8712464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Accuracy in </a:t>
            </a:r>
            <a:r>
              <a:rPr lang="en-US" sz="2800" b="1" dirty="0" err="1" smtClean="0"/>
              <a:t>Spectre</a:t>
            </a:r>
            <a:r>
              <a:rPr lang="en-US" sz="2800" dirty="0" smtClean="0"/>
              <a:t>  -  </a:t>
            </a:r>
            <a:r>
              <a:rPr lang="en-US" sz="2800" dirty="0"/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4571426" cy="27428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3172" y="1462028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1520"/>
            <a:ext cx="4571425" cy="2742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4571425" cy="2742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6160"/>
            <a:ext cx="4571425" cy="274285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4398" y="3474373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4398" y="731519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75098" y="4614421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8.067968e+08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3.129376e-18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0-min 58-sec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1138" y="731518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5" y="-53790"/>
            <a:ext cx="8712464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Accuracy in </a:t>
            </a:r>
            <a:r>
              <a:rPr lang="en-US" sz="2800" b="1" dirty="0" err="1" smtClean="0"/>
              <a:t>Spectre</a:t>
            </a:r>
            <a:r>
              <a:rPr lang="en-US" sz="2800" dirty="0" smtClean="0"/>
              <a:t>  -  6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4571426" cy="27428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3172" y="1462028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1520"/>
            <a:ext cx="4571425" cy="2742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4571425" cy="2742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6160"/>
            <a:ext cx="4571425" cy="274285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4398" y="731519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75098" y="4614421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8.067968e+08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1.626288e-15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1-min 56-sec*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1138" y="731518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03098" y="4614421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7.697708e+08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5.501316e-15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1-min 56-sec*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5" y="-53790"/>
            <a:ext cx="8712464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Accuracy in </a:t>
            </a:r>
            <a:r>
              <a:rPr lang="en-US" sz="2800" b="1" dirty="0" err="1" smtClean="0"/>
              <a:t>Spectre</a:t>
            </a:r>
            <a:r>
              <a:rPr lang="en-US" sz="2800" dirty="0" smtClean="0"/>
              <a:t> -  </a:t>
            </a:r>
            <a:r>
              <a:rPr lang="en-US" sz="2800" dirty="0"/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4571426" cy="27428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3172" y="1462028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1520"/>
            <a:ext cx="4571425" cy="2742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4571425" cy="2742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6160"/>
            <a:ext cx="4571425" cy="274285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1138" y="3474373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65155" y="1779779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7.551702e+08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6.855988e-13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4-min 47-sec*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1138" y="731518"/>
            <a:ext cx="4446740" cy="2742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03098" y="4614421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7.697708e+08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2.811061e-15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4-min 47-sec*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255" y="-53790"/>
            <a:ext cx="8712464" cy="7691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Oscillators – Accuracy in </a:t>
            </a:r>
            <a:r>
              <a:rPr lang="en-US" sz="2800" b="1" dirty="0" err="1" smtClean="0"/>
              <a:t>Spectre</a:t>
            </a:r>
            <a:r>
              <a:rPr lang="en-US" sz="2800" dirty="0" smtClean="0"/>
              <a:t>  -  8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4571426" cy="27428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3172" y="1462028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1520"/>
            <a:ext cx="4571425" cy="2742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4571425" cy="2742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6160"/>
            <a:ext cx="4571425" cy="2742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65155" y="1779779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7.558547e+08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9.740328e-12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11-min 5-sec*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098" y="4614421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7.697708e+08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7.345695e-15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11-min 5-sec*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5098" y="4614421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8.067968e+08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= 3.472637e-15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11-min 5-sec*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1585" y="1785366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7.567189e+08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J </a:t>
            </a:r>
            <a:r>
              <a:rPr lang="en-US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 7.581477e-12</a:t>
            </a:r>
            <a:endParaRPr lang="en-US" sz="1200" dirty="0" smtClean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r>
              <a:rPr lang="en-US" sz="1200" dirty="0" smtClean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 = 11-min 5-sec*</a:t>
            </a:r>
            <a:endParaRPr lang="en-US" sz="12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1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Eldo</a:t>
            </a:r>
            <a:r>
              <a:rPr lang="en-US" b="1" dirty="0" smtClean="0"/>
              <a:t> / </a:t>
            </a:r>
            <a:r>
              <a:rPr lang="en-US" b="1" dirty="0" err="1" smtClean="0"/>
              <a:t>Spectre</a:t>
            </a:r>
            <a:r>
              <a:rPr lang="en-US" b="1" dirty="0" smtClean="0"/>
              <a:t> Summary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Eldo</a:t>
            </a:r>
            <a:r>
              <a:rPr lang="en-US" dirty="0" smtClean="0"/>
              <a:t> has more trouble with Verilog-A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Verilog-A ~ </a:t>
            </a:r>
            <a:r>
              <a:rPr lang="en-US" b="1" dirty="0" smtClean="0"/>
              <a:t>3x slower </a:t>
            </a:r>
            <a:r>
              <a:rPr lang="en-US" dirty="0" smtClean="0"/>
              <a:t>than transistors !!!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Timing accuracy of Verilog-A is </a:t>
            </a:r>
            <a:r>
              <a:rPr lang="en-US" b="1" i="1" dirty="0" smtClean="0"/>
              <a:t>essentially broken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Spectre</a:t>
            </a:r>
            <a:r>
              <a:rPr lang="en-US" dirty="0" smtClean="0"/>
              <a:t> has better handling of Verilog-A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Verilog-A ~ 2x faster than transistors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Timing accuracy of Verilog-A is </a:t>
            </a:r>
            <a:r>
              <a:rPr lang="en-US" dirty="0" err="1" smtClean="0"/>
              <a:t>realiable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Presence of Verilog-A cells degrades accuracy transistors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520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Simulator Types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b="1" dirty="0"/>
              <a:t>Verilog is an event driven simulator</a:t>
            </a:r>
          </a:p>
          <a:p>
            <a:pPr lvl="2"/>
            <a:r>
              <a:rPr lang="en-US" dirty="0" smtClean="0"/>
              <a:t>Time </a:t>
            </a:r>
            <a:r>
              <a:rPr lang="en-US" dirty="0"/>
              <a:t>is internally stored as a 64-bit integer.</a:t>
            </a:r>
          </a:p>
          <a:p>
            <a:pPr lvl="2"/>
            <a:r>
              <a:rPr lang="en-US" dirty="0" smtClean="0"/>
              <a:t>`</a:t>
            </a:r>
            <a:r>
              <a:rPr lang="en-US" dirty="0" err="1"/>
              <a:t>timestep</a:t>
            </a:r>
            <a:r>
              <a:rPr lang="en-US" dirty="0"/>
              <a:t> 1ns/1fs</a:t>
            </a:r>
          </a:p>
          <a:p>
            <a:pPr lvl="3"/>
            <a:r>
              <a:rPr lang="en-US" dirty="0" smtClean="0"/>
              <a:t>This </a:t>
            </a:r>
            <a:r>
              <a:rPr lang="en-US" dirty="0"/>
              <a:t>indicates that each LSB of time is 1fs</a:t>
            </a:r>
          </a:p>
          <a:p>
            <a:pPr lvl="3"/>
            <a:r>
              <a:rPr lang="en-US" dirty="0" smtClean="0"/>
              <a:t>The </a:t>
            </a:r>
            <a:r>
              <a:rPr lang="en-US" dirty="0"/>
              <a:t>user unit of time is 1ns, but internally this is unimportant.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All </a:t>
            </a:r>
            <a:r>
              <a:rPr lang="en-US" b="1" dirty="0"/>
              <a:t>events are “snapped” to a simulator time </a:t>
            </a:r>
            <a:r>
              <a:rPr lang="en-US" b="1" dirty="0" smtClean="0"/>
              <a:t>unit.</a:t>
            </a:r>
          </a:p>
          <a:p>
            <a:pPr lvl="2"/>
            <a:r>
              <a:rPr lang="en-US" dirty="0" smtClean="0"/>
              <a:t>Other </a:t>
            </a:r>
            <a:r>
              <a:rPr lang="en-US" dirty="0"/>
              <a:t>than “</a:t>
            </a:r>
            <a:r>
              <a:rPr lang="en-US" dirty="0" smtClean="0"/>
              <a:t>snapping”, no </a:t>
            </a:r>
            <a:r>
              <a:rPr lang="en-US" dirty="0" err="1"/>
              <a:t>roundoff</a:t>
            </a:r>
            <a:r>
              <a:rPr lang="en-US" dirty="0"/>
              <a:t> or numerical error in time calculation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err="1" smtClean="0"/>
              <a:t>Spectre</a:t>
            </a:r>
            <a:r>
              <a:rPr lang="en-US" b="1" dirty="0" smtClean="0"/>
              <a:t>, </a:t>
            </a:r>
            <a:r>
              <a:rPr lang="en-US" b="1" dirty="0" err="1" smtClean="0"/>
              <a:t>Eldo</a:t>
            </a:r>
            <a:r>
              <a:rPr lang="en-US" b="1" dirty="0" smtClean="0"/>
              <a:t>, </a:t>
            </a:r>
            <a:r>
              <a:rPr lang="en-US" b="1" dirty="0"/>
              <a:t>HSPICE, </a:t>
            </a:r>
            <a:r>
              <a:rPr lang="en-US" b="1" dirty="0" smtClean="0"/>
              <a:t>(Verilog-A) </a:t>
            </a:r>
            <a:r>
              <a:rPr lang="en-US" b="1" dirty="0"/>
              <a:t>are </a:t>
            </a:r>
            <a:r>
              <a:rPr lang="en-US" b="1" dirty="0" err="1"/>
              <a:t>timestep</a:t>
            </a:r>
            <a:r>
              <a:rPr lang="en-US" b="1" dirty="0"/>
              <a:t> simulators</a:t>
            </a:r>
          </a:p>
          <a:p>
            <a:pPr lvl="2"/>
            <a:r>
              <a:rPr lang="en-US" dirty="0" err="1" smtClean="0"/>
              <a:t>Timestep</a:t>
            </a:r>
            <a:r>
              <a:rPr lang="en-US" dirty="0" smtClean="0"/>
              <a:t> </a:t>
            </a:r>
            <a:r>
              <a:rPr lang="en-US" dirty="0"/>
              <a:t>simulators do not solve equations </a:t>
            </a:r>
            <a:r>
              <a:rPr lang="en-US" dirty="0" smtClean="0"/>
              <a:t>exactly</a:t>
            </a:r>
          </a:p>
          <a:p>
            <a:pPr lvl="2"/>
            <a:r>
              <a:rPr lang="en-US" dirty="0" smtClean="0"/>
              <a:t>Iterate </a:t>
            </a:r>
            <a:r>
              <a:rPr lang="en-US" dirty="0"/>
              <a:t>until </a:t>
            </a:r>
            <a:r>
              <a:rPr lang="en-US" dirty="0" smtClean="0"/>
              <a:t>(</a:t>
            </a:r>
            <a:r>
              <a:rPr lang="en-US" b="1" i="1" dirty="0" smtClean="0"/>
              <a:t>error</a:t>
            </a:r>
            <a:r>
              <a:rPr lang="en-US" dirty="0" smtClean="0"/>
              <a:t> </a:t>
            </a:r>
            <a:r>
              <a:rPr lang="en-US" dirty="0"/>
              <a:t>&lt;</a:t>
            </a:r>
            <a:r>
              <a:rPr lang="en-US" dirty="0" smtClean="0"/>
              <a:t> </a:t>
            </a:r>
            <a:r>
              <a:rPr lang="en-US" b="1" dirty="0"/>
              <a:t>“</a:t>
            </a:r>
            <a:r>
              <a:rPr lang="en-US" b="1" dirty="0" err="1"/>
              <a:t>vntol</a:t>
            </a:r>
            <a:r>
              <a:rPr lang="en-US" b="1" dirty="0" smtClean="0"/>
              <a:t>”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6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SPICE: Two Non-Coupled Circuits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03473"/>
            <a:ext cx="8778240" cy="41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Data Types in Verilog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 smtClean="0"/>
              <a:t>Time </a:t>
            </a:r>
            <a:r>
              <a:rPr lang="en-US" b="1" dirty="0"/>
              <a:t>is </a:t>
            </a:r>
            <a:r>
              <a:rPr lang="en-US" b="1" dirty="0" err="1"/>
              <a:t>interally</a:t>
            </a:r>
            <a:r>
              <a:rPr lang="en-US" b="1" dirty="0"/>
              <a:t> stored as 64-bit integer</a:t>
            </a:r>
          </a:p>
          <a:p>
            <a:pPr lvl="2"/>
            <a:r>
              <a:rPr lang="en-US" dirty="0" smtClean="0"/>
              <a:t>Using </a:t>
            </a:r>
            <a:r>
              <a:rPr lang="en-US" dirty="0"/>
              <a:t>1fs time unit, the largest time possible </a:t>
            </a:r>
          </a:p>
          <a:p>
            <a:pPr lvl="3"/>
            <a:r>
              <a:rPr lang="en-US" dirty="0" smtClean="0"/>
              <a:t>2^64*1fs </a:t>
            </a:r>
            <a:r>
              <a:rPr lang="en-US" dirty="0"/>
              <a:t>= 18446 seconds = 5 </a:t>
            </a:r>
            <a:r>
              <a:rPr lang="en-US" dirty="0" err="1"/>
              <a:t>hr</a:t>
            </a:r>
            <a:r>
              <a:rPr lang="en-US" dirty="0"/>
              <a:t> – 7min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Integers </a:t>
            </a:r>
            <a:r>
              <a:rPr lang="en-US" b="1" dirty="0"/>
              <a:t>are 32-bit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Reals </a:t>
            </a:r>
            <a:r>
              <a:rPr lang="en-US" b="1" dirty="0"/>
              <a:t>and Parameter are double-precision </a:t>
            </a:r>
            <a:endParaRPr lang="en-US" b="1" dirty="0" smtClean="0"/>
          </a:p>
          <a:p>
            <a:pPr lvl="2"/>
            <a:r>
              <a:rPr lang="en-US" dirty="0" smtClean="0"/>
              <a:t>~ </a:t>
            </a:r>
            <a:r>
              <a:rPr lang="en-US" dirty="0"/>
              <a:t>16-digits &gt; 300dB dynamic </a:t>
            </a:r>
            <a:r>
              <a:rPr lang="en-US" dirty="0" smtClean="0"/>
              <a:t>range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/>
              <a:t>Use </a:t>
            </a:r>
            <a:r>
              <a:rPr lang="en-US" b="1" dirty="0"/>
              <a:t>Reals where necessary to avoid </a:t>
            </a:r>
            <a:r>
              <a:rPr lang="en-US" b="1" i="1" dirty="0" smtClean="0"/>
              <a:t>“time snapping</a:t>
            </a:r>
            <a:r>
              <a:rPr lang="en-US" b="1" i="1" dirty="0"/>
              <a:t>” </a:t>
            </a:r>
            <a:endParaRPr lang="en-US" b="1" i="1" dirty="0" smtClean="0"/>
          </a:p>
          <a:p>
            <a:pPr lvl="2"/>
            <a:r>
              <a:rPr lang="en-US" b="1" i="1" dirty="0" smtClean="0">
                <a:solidFill>
                  <a:srgbClr val="FF0000"/>
                </a:solidFill>
              </a:rPr>
              <a:t>Especially </a:t>
            </a:r>
            <a:r>
              <a:rPr lang="en-US" b="1" i="1" dirty="0">
                <a:solidFill>
                  <a:srgbClr val="FF0000"/>
                </a:solidFill>
              </a:rPr>
              <a:t>important in VCO’s and clock sources !!!!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Verilog Code for Clock Sources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6" y="1239953"/>
            <a:ext cx="7543798" cy="4614632"/>
          </a:xfrm>
        </p:spPr>
      </p:pic>
    </p:spTree>
    <p:extLst>
      <p:ext uri="{BB962C8B-B14F-4D97-AF65-F5344CB8AC3E}">
        <p14:creationId xmlns:p14="http://schemas.microsoft.com/office/powerpoint/2010/main" val="8625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Verilog Code for Clock Sources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239953"/>
            <a:ext cx="7543800" cy="4614632"/>
          </a:xfrm>
        </p:spPr>
      </p:pic>
    </p:spTree>
    <p:extLst>
      <p:ext uri="{BB962C8B-B14F-4D97-AF65-F5344CB8AC3E}">
        <p14:creationId xmlns:p14="http://schemas.microsoft.com/office/powerpoint/2010/main" val="33354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Verilog Code for Clock Sources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239953"/>
            <a:ext cx="7543800" cy="4614632"/>
          </a:xfrm>
        </p:spPr>
      </p:pic>
      <p:cxnSp>
        <p:nvCxnSpPr>
          <p:cNvPr id="3" name="Straight Arrow Connector 2"/>
          <p:cNvCxnSpPr>
            <a:stCxn id="5" idx="3"/>
          </p:cNvCxnSpPr>
          <p:nvPr/>
        </p:nvCxnSpPr>
        <p:spPr>
          <a:xfrm flipV="1">
            <a:off x="3573710" y="5209567"/>
            <a:ext cx="1317072" cy="1847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4675" y="5025006"/>
            <a:ext cx="2869035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This little bit of code only uses reals to calculate </a:t>
            </a:r>
            <a:r>
              <a:rPr lang="en-US" sz="1400" i="1" dirty="0" err="1" smtClean="0">
                <a:solidFill>
                  <a:srgbClr val="FF0000"/>
                </a:solidFill>
              </a:rPr>
              <a:t>nextTime</a:t>
            </a:r>
            <a:r>
              <a:rPr lang="en-US" sz="1400" i="1" dirty="0" smtClean="0">
                <a:solidFill>
                  <a:srgbClr val="FF0000"/>
                </a:solidFill>
              </a:rPr>
              <a:t>, which thus has no snapping truncation error</a:t>
            </a:r>
          </a:p>
        </p:txBody>
      </p:sp>
    </p:spTree>
    <p:extLst>
      <p:ext uri="{BB962C8B-B14F-4D97-AF65-F5344CB8AC3E}">
        <p14:creationId xmlns:p14="http://schemas.microsoft.com/office/powerpoint/2010/main" val="9852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Noise Model Strategy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US" b="1" dirty="0" smtClean="0"/>
              <a:t>The </a:t>
            </a:r>
            <a:r>
              <a:rPr lang="en-US" b="1" dirty="0"/>
              <a:t>“$random” </a:t>
            </a:r>
            <a:r>
              <a:rPr lang="en-US" b="1" dirty="0" err="1"/>
              <a:t>verilog</a:t>
            </a:r>
            <a:r>
              <a:rPr lang="en-US" b="1" dirty="0"/>
              <a:t> function produces a random 32-bit value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We </a:t>
            </a:r>
            <a:r>
              <a:rPr lang="en-US" b="1" dirty="0"/>
              <a:t>can make a uniform random value from -2</a:t>
            </a:r>
            <a:r>
              <a:rPr lang="en-US" b="1" baseline="30000" dirty="0"/>
              <a:t>27</a:t>
            </a:r>
            <a:r>
              <a:rPr lang="en-US" b="1" dirty="0"/>
              <a:t> to 2</a:t>
            </a:r>
            <a:r>
              <a:rPr lang="en-US" b="1" baseline="30000" dirty="0"/>
              <a:t>27</a:t>
            </a:r>
          </a:p>
          <a:p>
            <a:pPr lvl="2"/>
            <a:r>
              <a:rPr lang="en-US" dirty="0" smtClean="0"/>
              <a:t>$</a:t>
            </a:r>
            <a:r>
              <a:rPr lang="en-US" dirty="0"/>
              <a:t>random % 134217728 (2</a:t>
            </a:r>
            <a:r>
              <a:rPr lang="en-US" baseline="30000" dirty="0"/>
              <a:t>27</a:t>
            </a:r>
            <a:r>
              <a:rPr lang="en-US" dirty="0"/>
              <a:t> = 13417728)</a:t>
            </a:r>
          </a:p>
          <a:p>
            <a:pPr lvl="2"/>
            <a:r>
              <a:rPr lang="en-US" dirty="0" smtClean="0"/>
              <a:t>We </a:t>
            </a:r>
            <a:r>
              <a:rPr lang="en-US" dirty="0"/>
              <a:t>can make a </a:t>
            </a:r>
            <a:r>
              <a:rPr lang="en-US" dirty="0" err="1"/>
              <a:t>gaussian</a:t>
            </a:r>
            <a:r>
              <a:rPr lang="en-US" dirty="0"/>
              <a:t> random number with a sigma of 2</a:t>
            </a:r>
            <a:r>
              <a:rPr lang="en-US" baseline="30000" dirty="0"/>
              <a:t>27</a:t>
            </a:r>
            <a:r>
              <a:rPr lang="en-US" dirty="0"/>
              <a:t> by adding 12 of </a:t>
            </a:r>
            <a:r>
              <a:rPr lang="en-US" dirty="0" smtClean="0"/>
              <a:t> these </a:t>
            </a:r>
            <a:r>
              <a:rPr lang="en-US" dirty="0"/>
              <a:t>and dividing by 2. (Scaling by 2</a:t>
            </a:r>
            <a:r>
              <a:rPr lang="en-US" baseline="30000" dirty="0"/>
              <a:t>27</a:t>
            </a:r>
            <a:r>
              <a:rPr lang="en-US" dirty="0"/>
              <a:t> avoids the possibility of overflow when </a:t>
            </a:r>
            <a:r>
              <a:rPr lang="en-US" dirty="0" smtClean="0"/>
              <a:t>adding </a:t>
            </a:r>
            <a:r>
              <a:rPr lang="en-US" dirty="0"/>
              <a:t>12 of these together.</a:t>
            </a:r>
          </a:p>
          <a:p>
            <a:pPr lvl="2"/>
            <a:r>
              <a:rPr lang="en-US" dirty="0" smtClean="0"/>
              <a:t>Finally</a:t>
            </a:r>
            <a:r>
              <a:rPr lang="en-US" dirty="0"/>
              <a:t>, we divide by 2</a:t>
            </a:r>
            <a:r>
              <a:rPr lang="en-US" baseline="30000" dirty="0"/>
              <a:t>27</a:t>
            </a:r>
            <a:r>
              <a:rPr lang="en-US" dirty="0"/>
              <a:t> to get a random value with a sigma of 1.0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uniform random </a:t>
            </a:r>
            <a:r>
              <a:rPr lang="en-US" b="1" dirty="0" smtClean="0"/>
              <a:t>variable …</a:t>
            </a:r>
          </a:p>
          <a:p>
            <a:pPr lvl="2"/>
            <a:r>
              <a:rPr lang="en-US" dirty="0" smtClean="0"/>
              <a:t>Has its energy </a:t>
            </a:r>
            <a:r>
              <a:rPr lang="en-US" dirty="0"/>
              <a:t>spread evenly </a:t>
            </a:r>
            <a:r>
              <a:rPr lang="en-US" dirty="0" smtClean="0"/>
              <a:t> from </a:t>
            </a:r>
            <a:r>
              <a:rPr lang="en-US" dirty="0"/>
              <a:t>0 to </a:t>
            </a:r>
            <a:r>
              <a:rPr lang="en-US" dirty="0" smtClean="0"/>
              <a:t>fs/2. C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an be passed through </a:t>
            </a:r>
            <a:r>
              <a:rPr lang="en-US" dirty="0"/>
              <a:t>a low pass filter to </a:t>
            </a:r>
            <a:r>
              <a:rPr lang="en-US" dirty="0" smtClean="0"/>
              <a:t>create white </a:t>
            </a:r>
            <a:r>
              <a:rPr lang="en-US" dirty="0"/>
              <a:t>noise with a desired cutoff </a:t>
            </a:r>
            <a:r>
              <a:rPr lang="en-US" dirty="0" smtClean="0"/>
              <a:t>frequency.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We </a:t>
            </a:r>
            <a:r>
              <a:rPr lang="en-US" b="1" dirty="0"/>
              <a:t>model 1/f noise by </a:t>
            </a:r>
            <a:r>
              <a:rPr lang="en-US" b="1" dirty="0" smtClean="0"/>
              <a:t>…</a:t>
            </a:r>
          </a:p>
          <a:p>
            <a:pPr lvl="2"/>
            <a:r>
              <a:rPr lang="en-US" dirty="0" smtClean="0"/>
              <a:t>Use three </a:t>
            </a:r>
            <a:r>
              <a:rPr lang="en-US" dirty="0"/>
              <a:t>white noise sources summed in </a:t>
            </a:r>
            <a:r>
              <a:rPr lang="en-US" dirty="0" smtClean="0"/>
              <a:t>a stair-step fashion</a:t>
            </a:r>
          </a:p>
          <a:p>
            <a:pPr lvl="2"/>
            <a:r>
              <a:rPr lang="en-US" dirty="0" smtClean="0"/>
              <a:t>Typical cutoff </a:t>
            </a:r>
            <a:r>
              <a:rPr lang="en-US" dirty="0"/>
              <a:t>frequencies of 100k, 1.0M, and 10.0M</a:t>
            </a:r>
          </a:p>
        </p:txBody>
      </p:sp>
    </p:spTree>
    <p:extLst>
      <p:ext uri="{BB962C8B-B14F-4D97-AF65-F5344CB8AC3E}">
        <p14:creationId xmlns:p14="http://schemas.microsoft.com/office/powerpoint/2010/main" val="5884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4" y="228394"/>
            <a:ext cx="7566871" cy="588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89" y="159391"/>
            <a:ext cx="7832136" cy="609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2" y="349095"/>
            <a:ext cx="8086740" cy="624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2" y="349095"/>
            <a:ext cx="8086740" cy="624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2" y="349095"/>
            <a:ext cx="8086740" cy="624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7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SPICE: Two Non-Coupled </a:t>
            </a:r>
            <a:r>
              <a:rPr lang="en-US" sz="2800" dirty="0" smtClean="0"/>
              <a:t>Circuits – Combined Matrix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097280"/>
            <a:ext cx="8778240" cy="3105265"/>
          </a:xfrm>
        </p:spPr>
      </p:pic>
    </p:spTree>
    <p:extLst>
      <p:ext uri="{BB962C8B-B14F-4D97-AF65-F5344CB8AC3E}">
        <p14:creationId xmlns:p14="http://schemas.microsoft.com/office/powerpoint/2010/main" val="39917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62" y="360726"/>
            <a:ext cx="5686077" cy="556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41" y="394283"/>
            <a:ext cx="5794609" cy="567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94" y="363909"/>
            <a:ext cx="6016764" cy="535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413669"/>
            <a:ext cx="9144000" cy="57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413669"/>
            <a:ext cx="9143999" cy="57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" y="413669"/>
            <a:ext cx="9143999" cy="57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822960"/>
            <a:ext cx="8412480" cy="541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1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822960"/>
            <a:ext cx="8412480" cy="54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822960"/>
            <a:ext cx="8412480" cy="541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822961"/>
            <a:ext cx="8412480" cy="541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SPICE: Two Non-Coupled </a:t>
            </a:r>
            <a:r>
              <a:rPr lang="en-US" sz="2800" dirty="0" smtClean="0"/>
              <a:t>Circuits – Combined Matrix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71600"/>
            <a:ext cx="8778240" cy="3105265"/>
          </a:xfrm>
        </p:spPr>
      </p:pic>
      <p:sp>
        <p:nvSpPr>
          <p:cNvPr id="4" name="Rectangle 3"/>
          <p:cNvSpPr/>
          <p:nvPr/>
        </p:nvSpPr>
        <p:spPr>
          <a:xfrm>
            <a:off x="2558641" y="2996937"/>
            <a:ext cx="1400963" cy="112342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55950" y="1707160"/>
            <a:ext cx="1944849" cy="111713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3123" y="4823670"/>
            <a:ext cx="7080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Zeros “fill in” as </a:t>
            </a:r>
            <a:r>
              <a:rPr lang="en-US" dirty="0" err="1" smtClean="0">
                <a:solidFill>
                  <a:srgbClr val="FF0000"/>
                </a:solidFill>
              </a:rPr>
              <a:t>maxtrix</a:t>
            </a:r>
            <a:r>
              <a:rPr lang="en-US" dirty="0" smtClean="0">
                <a:solidFill>
                  <a:srgbClr val="FF0000"/>
                </a:solidFill>
              </a:rPr>
              <a:t> is solved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Uncoupled equations become coupled via numerical </a:t>
            </a:r>
            <a:r>
              <a:rPr lang="en-US" dirty="0" err="1" smtClean="0">
                <a:solidFill>
                  <a:srgbClr val="FF0000"/>
                </a:solidFill>
              </a:rPr>
              <a:t>roundoff</a:t>
            </a:r>
            <a:r>
              <a:rPr lang="en-US" dirty="0" smtClean="0">
                <a:solidFill>
                  <a:srgbClr val="FF0000"/>
                </a:solidFill>
              </a:rPr>
              <a:t> / noise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Verilog provides and ideal platform for studying precision timing circuits and systems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Event driven simulation has </a:t>
            </a:r>
            <a:r>
              <a:rPr lang="en-US" dirty="0"/>
              <a:t>significant advantages over an integration based </a:t>
            </a:r>
            <a:r>
              <a:rPr lang="en-US" dirty="0" smtClean="0"/>
              <a:t>solver (matrix solution)</a:t>
            </a:r>
          </a:p>
          <a:p>
            <a:pPr lvl="2"/>
            <a:r>
              <a:rPr lang="en-US" dirty="0" smtClean="0"/>
              <a:t>Well behaved and easily avoidable round off effects</a:t>
            </a:r>
          </a:p>
          <a:p>
            <a:pPr lvl="2"/>
            <a:r>
              <a:rPr lang="en-US" dirty="0" smtClean="0"/>
              <a:t>Orders of magnitude fasters for long simulations</a:t>
            </a:r>
          </a:p>
          <a:p>
            <a:pPr lvl="2"/>
            <a:r>
              <a:rPr lang="en-US" dirty="0" smtClean="0"/>
              <a:t>Compatible with chip level verification flow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Verilog-A is similar in appearance to Verilog, but is still resides in the matrix based circuit simulation tools.</a:t>
            </a:r>
          </a:p>
          <a:p>
            <a:pPr lvl="2"/>
            <a:r>
              <a:rPr lang="en-US" dirty="0" smtClean="0"/>
              <a:t>Non-trivial to implement, and robustness varies widely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91119" y="5670958"/>
            <a:ext cx="1807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Thank you!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Oscillators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3123" y="4358850"/>
            <a:ext cx="708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Delay around ring one time is (6 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One period requires going around the ring twice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T = 12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frequency of the oscillator is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f = 1/T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 ring requires an odd number of inversions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2960"/>
            <a:ext cx="4571428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4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5672</TotalTime>
  <Words>1961</Words>
  <Application>Microsoft Office PowerPoint</Application>
  <PresentationFormat>On-screen Show (4:3)</PresentationFormat>
  <Paragraphs>484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7" baseType="lpstr">
      <vt:lpstr>Arial</vt:lpstr>
      <vt:lpstr>Calibri</vt:lpstr>
      <vt:lpstr>Calibri Light</vt:lpstr>
      <vt:lpstr>DejaVu Sans</vt:lpstr>
      <vt:lpstr>DejaVu Sans Mono</vt:lpstr>
      <vt:lpstr>Wingdings</vt:lpstr>
      <vt:lpstr>Retrospect</vt:lpstr>
      <vt:lpstr>PLL’s and Phase Noise Modeling in Verilog</vt:lpstr>
      <vt:lpstr>Outline</vt:lpstr>
      <vt:lpstr>SPICE Circuit Analysis – 3 “nodes”</vt:lpstr>
      <vt:lpstr>SPICE – Another 3-“node” Circuit</vt:lpstr>
      <vt:lpstr>SPICE – Another 3-“node” Circuit</vt:lpstr>
      <vt:lpstr>SPICE: Two Non-Coupled Circuits</vt:lpstr>
      <vt:lpstr>SPICE: Two Non-Coupled Circuits – Combined Matrix</vt:lpstr>
      <vt:lpstr>SPICE: Two Non-Coupled Circuits – Combined Matrix</vt:lpstr>
      <vt:lpstr>Oscillators</vt:lpstr>
      <vt:lpstr>Oscillators</vt:lpstr>
      <vt:lpstr>Oscillators – Open Switch 0</vt:lpstr>
      <vt:lpstr>Oscillators – Open Switch 1</vt:lpstr>
      <vt:lpstr>Oscillators – Open Switch 2</vt:lpstr>
      <vt:lpstr>Oscillators – Open Switch 3</vt:lpstr>
      <vt:lpstr>Oscillators – Open Switch 4</vt:lpstr>
      <vt:lpstr>Oscillators – How do we simulate in Verilog</vt:lpstr>
      <vt:lpstr>Oscillators – How do we simulate in SPICE</vt:lpstr>
      <vt:lpstr>Oscillators – Key Properties</vt:lpstr>
      <vt:lpstr>Oscillators – (Before Adding Jitter)</vt:lpstr>
      <vt:lpstr>Oscillators – Add Simple Jitter in Verilog – (t = 0)</vt:lpstr>
      <vt:lpstr>Oscillators – Add Simple Jitter in Verilog – (0 &lt; t &lt; 200n)</vt:lpstr>
      <vt:lpstr>Oscillators – Add Simple Jitter in Verilog – (t = 200n)</vt:lpstr>
      <vt:lpstr>Oscillators – Add Simple Jitter in Verilog – (0 &lt; t &lt; 200n)</vt:lpstr>
      <vt:lpstr>Why not just use SPICE??</vt:lpstr>
      <vt:lpstr>Why do we simulate PLL’s and Clocks??</vt:lpstr>
      <vt:lpstr>Intermission - Find your inner self</vt:lpstr>
      <vt:lpstr>Intermission - Find your inner self  #1</vt:lpstr>
      <vt:lpstr>Intermission - Find your inner self  #1</vt:lpstr>
      <vt:lpstr>Intermission - Find your inner self  #1</vt:lpstr>
      <vt:lpstr>Intermission - Find your inner self  #1</vt:lpstr>
      <vt:lpstr>Intermission - Find your inner self  #1</vt:lpstr>
      <vt:lpstr>Intermission - Find your inner self  #2</vt:lpstr>
      <vt:lpstr>Intermission - Find your inner self  #2</vt:lpstr>
      <vt:lpstr>Intermission - Find your inner self  #2</vt:lpstr>
      <vt:lpstr>Intermission - Find your inner self  #2</vt:lpstr>
      <vt:lpstr>Intermission - Find your inner self  #3</vt:lpstr>
      <vt:lpstr>Intermission - Find your inner self  #3</vt:lpstr>
      <vt:lpstr>Intermission - Find your inner self  #4</vt:lpstr>
      <vt:lpstr>Intermission - Find your inner self  #4</vt:lpstr>
      <vt:lpstr>Intermission - Find your inner self  #4</vt:lpstr>
      <vt:lpstr>Why not just use SPICE??</vt:lpstr>
      <vt:lpstr>Why do we simulate PLL’s and Clocks??</vt:lpstr>
      <vt:lpstr>What about Verilog-A ????</vt:lpstr>
      <vt:lpstr>What about Verilog-A ????</vt:lpstr>
      <vt:lpstr>Oscillators – Accuracy in SPICE / Spectre / Eldo</vt:lpstr>
      <vt:lpstr>Oscillators – Accuracy in Eldo  -  1</vt:lpstr>
      <vt:lpstr>Oscillators – Accuracy in Eldo  -  4</vt:lpstr>
      <vt:lpstr>Oscillators – Accuracy in Eldo  -  7</vt:lpstr>
      <vt:lpstr>Oscillators – Accuracy in Eldo  -  8</vt:lpstr>
      <vt:lpstr>Oscillators – Accuracy in Spectre  -  1</vt:lpstr>
      <vt:lpstr>Oscillators – Accuracy in Spectre  -  2</vt:lpstr>
      <vt:lpstr>Oscillators – Accuracy in Spectre  -  3</vt:lpstr>
      <vt:lpstr>Oscillators – Accuracy in Spectre  -  4</vt:lpstr>
      <vt:lpstr>Oscillators – Accuracy in Spectre  -  5</vt:lpstr>
      <vt:lpstr>Oscillators – Accuracy in Spectre  -  6</vt:lpstr>
      <vt:lpstr>Oscillators – Accuracy in Spectre -  7</vt:lpstr>
      <vt:lpstr>Oscillators – Accuracy in Spectre  -  8</vt:lpstr>
      <vt:lpstr>Eldo / Spectre Summary</vt:lpstr>
      <vt:lpstr>Simulator Types</vt:lpstr>
      <vt:lpstr>Data Types in Verilog</vt:lpstr>
      <vt:lpstr>Verilog Code for Clock Sources</vt:lpstr>
      <vt:lpstr>Verilog Code for Clock Sources</vt:lpstr>
      <vt:lpstr>Verilog Code for Clock Sources</vt:lpstr>
      <vt:lpstr>Noise Model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run1</vt:lpstr>
      <vt:lpstr>run1</vt:lpstr>
      <vt:lpstr>run2</vt:lpstr>
      <vt:lpstr>run2</vt:lpstr>
      <vt:lpstr>Conclusion</vt:lpstr>
    </vt:vector>
  </TitlesOfParts>
  <Company>Teradyne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Simulating PLL's and Phase Noise in Verilog</dc:title>
  <dc:creator>Administrator</dc:creator>
  <cp:lastModifiedBy>Administrator</cp:lastModifiedBy>
  <cp:revision>91</cp:revision>
  <cp:lastPrinted>2018-05-22T19:45:13Z</cp:lastPrinted>
  <dcterms:created xsi:type="dcterms:W3CDTF">2018-03-12T01:41:38Z</dcterms:created>
  <dcterms:modified xsi:type="dcterms:W3CDTF">2018-05-24T22:07:57Z</dcterms:modified>
</cp:coreProperties>
</file>